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94e31ac61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94e31ac61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92a52563aa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92a52563aa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92a52563aa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92a52563aa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92a52563aa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92a52563aa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94e31ac61c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94e31ac61c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94e31ac61c_2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94e31ac61c_2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94e31ac61c_2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94e31ac61c_2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jp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image" Target="../media/image1.jpg"/><Relationship Id="rId5"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jp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www.youtube.com/watch?v=gqH0XnT9R_s" TargetMode="Externa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4343"/>
        </a:solidFill>
      </p:bgPr>
    </p:bg>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28293" l="0" r="0" t="26718"/>
          <a:stretch/>
        </p:blipFill>
        <p:spPr>
          <a:xfrm>
            <a:off x="859412" y="795500"/>
            <a:ext cx="7425175" cy="3340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pic>
        <p:nvPicPr>
          <p:cNvPr id="59" name="Google Shape;59;p14"/>
          <p:cNvPicPr preferRelativeResize="0"/>
          <p:nvPr/>
        </p:nvPicPr>
        <p:blipFill rotWithShape="1">
          <a:blip r:embed="rId3">
            <a:alphaModFix/>
          </a:blip>
          <a:srcRect b="0" l="17451" r="24222" t="-806"/>
          <a:stretch/>
        </p:blipFill>
        <p:spPr>
          <a:xfrm>
            <a:off x="5055800" y="-76200"/>
            <a:ext cx="4088198" cy="5291951"/>
          </a:xfrm>
          <a:prstGeom prst="rect">
            <a:avLst/>
          </a:prstGeom>
          <a:noFill/>
          <a:ln>
            <a:noFill/>
          </a:ln>
        </p:spPr>
      </p:pic>
      <p:sp>
        <p:nvSpPr>
          <p:cNvPr id="60" name="Google Shape;60;p14"/>
          <p:cNvSpPr txBox="1"/>
          <p:nvPr/>
        </p:nvSpPr>
        <p:spPr>
          <a:xfrm>
            <a:off x="313175" y="168000"/>
            <a:ext cx="4338900" cy="46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Avenir"/>
                <a:ea typeface="Avenir"/>
                <a:cs typeface="Avenir"/>
                <a:sym typeface="Avenir"/>
              </a:rPr>
              <a:t>Why does food matter?</a:t>
            </a:r>
            <a:endParaRPr sz="1800">
              <a:latin typeface="Avenir"/>
              <a:ea typeface="Avenir"/>
              <a:cs typeface="Avenir"/>
              <a:sym typeface="Avenir"/>
            </a:endParaRPr>
          </a:p>
        </p:txBody>
      </p:sp>
      <p:sp>
        <p:nvSpPr>
          <p:cNvPr id="61" name="Google Shape;61;p14"/>
          <p:cNvSpPr txBox="1"/>
          <p:nvPr/>
        </p:nvSpPr>
        <p:spPr>
          <a:xfrm>
            <a:off x="313175" y="1690750"/>
            <a:ext cx="4338900" cy="46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Avenir"/>
                <a:ea typeface="Avenir"/>
                <a:cs typeface="Avenir"/>
                <a:sym typeface="Avenir"/>
              </a:rPr>
              <a:t>Why does art matter?</a:t>
            </a:r>
            <a:endParaRPr sz="1800">
              <a:latin typeface="Avenir"/>
              <a:ea typeface="Avenir"/>
              <a:cs typeface="Avenir"/>
              <a:sym typeface="Avenir"/>
            </a:endParaRPr>
          </a:p>
        </p:txBody>
      </p:sp>
      <p:sp>
        <p:nvSpPr>
          <p:cNvPr id="62" name="Google Shape;62;p14"/>
          <p:cNvSpPr txBox="1"/>
          <p:nvPr/>
        </p:nvSpPr>
        <p:spPr>
          <a:xfrm>
            <a:off x="438275" y="482100"/>
            <a:ext cx="3880500" cy="109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1"/>
                </a:solidFill>
                <a:latin typeface="Avenir"/>
                <a:ea typeface="Avenir"/>
                <a:cs typeface="Avenir"/>
                <a:sym typeface="Avenir"/>
              </a:rPr>
              <a:t>Food is something that people interact with every day. It provides energy, and the building blocks for our body. Every culture in the world has their own ways of cooking food, and their own traditions associated with eating that food. </a:t>
            </a:r>
            <a:endParaRPr sz="1500">
              <a:latin typeface="Avenir"/>
              <a:ea typeface="Avenir"/>
              <a:cs typeface="Avenir"/>
              <a:sym typeface="Avenir"/>
            </a:endParaRPr>
          </a:p>
        </p:txBody>
      </p:sp>
      <p:sp>
        <p:nvSpPr>
          <p:cNvPr id="63" name="Google Shape;63;p14"/>
          <p:cNvSpPr txBox="1"/>
          <p:nvPr/>
        </p:nvSpPr>
        <p:spPr>
          <a:xfrm>
            <a:off x="438275" y="2025675"/>
            <a:ext cx="3880500" cy="109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1"/>
                </a:solidFill>
                <a:latin typeface="Avenir"/>
                <a:ea typeface="Avenir"/>
                <a:cs typeface="Avenir"/>
                <a:sym typeface="Avenir"/>
              </a:rPr>
              <a:t>The art matters because it helps us see the world the way other people see it. Art helps us understand people who have different traditions and ways of thinking then we are used to. </a:t>
            </a:r>
            <a:endParaRPr sz="1500">
              <a:latin typeface="Avenir"/>
              <a:ea typeface="Avenir"/>
              <a:cs typeface="Avenir"/>
              <a:sym typeface="Avenir"/>
            </a:endParaRPr>
          </a:p>
        </p:txBody>
      </p:sp>
      <p:sp>
        <p:nvSpPr>
          <p:cNvPr id="64" name="Google Shape;64;p14"/>
          <p:cNvSpPr txBox="1"/>
          <p:nvPr/>
        </p:nvSpPr>
        <p:spPr>
          <a:xfrm>
            <a:off x="3304875" y="4331950"/>
            <a:ext cx="1750800" cy="7650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chemeClr val="dk1"/>
              </a:buClr>
              <a:buSzPts val="1100"/>
              <a:buFont typeface="Arial"/>
              <a:buNone/>
            </a:pPr>
            <a:r>
              <a:rPr b="1" lang="en" sz="1000">
                <a:solidFill>
                  <a:srgbClr val="434343"/>
                </a:solidFill>
                <a:latin typeface="Avenir"/>
                <a:ea typeface="Avenir"/>
                <a:cs typeface="Avenir"/>
                <a:sym typeface="Avenir"/>
              </a:rPr>
              <a:t>Stephanie H. Shih</a:t>
            </a:r>
            <a:endParaRPr b="1" sz="1000">
              <a:solidFill>
                <a:srgbClr val="434343"/>
              </a:solidFill>
              <a:latin typeface="Avenir"/>
              <a:ea typeface="Avenir"/>
              <a:cs typeface="Avenir"/>
              <a:sym typeface="Avenir"/>
            </a:endParaRPr>
          </a:p>
          <a:p>
            <a:pPr indent="0" lvl="0" marL="0" rtl="0" algn="r">
              <a:spcBef>
                <a:spcPts val="0"/>
              </a:spcBef>
              <a:spcAft>
                <a:spcPts val="0"/>
              </a:spcAft>
              <a:buClr>
                <a:schemeClr val="dk1"/>
              </a:buClr>
              <a:buSzPts val="1100"/>
              <a:buFont typeface="Arial"/>
              <a:buNone/>
            </a:pPr>
            <a:r>
              <a:rPr b="1" i="1" lang="en" sz="1000">
                <a:solidFill>
                  <a:srgbClr val="434343"/>
                </a:solidFill>
                <a:latin typeface="Avenir"/>
                <a:ea typeface="Avenir"/>
                <a:cs typeface="Avenir"/>
                <a:sym typeface="Avenir"/>
              </a:rPr>
              <a:t>Nongshim Chapagetti,</a:t>
            </a:r>
            <a:r>
              <a:rPr b="1" lang="en" sz="1000">
                <a:solidFill>
                  <a:srgbClr val="434343"/>
                </a:solidFill>
                <a:latin typeface="Avenir"/>
                <a:ea typeface="Avenir"/>
                <a:cs typeface="Avenir"/>
                <a:sym typeface="Avenir"/>
              </a:rPr>
              <a:t> 2019, Ceramic, </a:t>
            </a:r>
            <a:endParaRPr b="1" sz="1000">
              <a:solidFill>
                <a:srgbClr val="434343"/>
              </a:solidFill>
              <a:latin typeface="Avenir"/>
              <a:ea typeface="Avenir"/>
              <a:cs typeface="Avenir"/>
              <a:sym typeface="Avenir"/>
            </a:endParaRPr>
          </a:p>
          <a:p>
            <a:pPr indent="0" lvl="0" marL="0" rtl="0" algn="r">
              <a:spcBef>
                <a:spcPts val="0"/>
              </a:spcBef>
              <a:spcAft>
                <a:spcPts val="0"/>
              </a:spcAft>
              <a:buClr>
                <a:schemeClr val="dk1"/>
              </a:buClr>
              <a:buSzPts val="1100"/>
              <a:buFont typeface="Arial"/>
              <a:buNone/>
            </a:pPr>
            <a:r>
              <a:rPr b="1" lang="en" sz="1000">
                <a:solidFill>
                  <a:srgbClr val="434343"/>
                </a:solidFill>
                <a:latin typeface="Avenir"/>
                <a:ea typeface="Avenir"/>
                <a:cs typeface="Avenir"/>
                <a:sym typeface="Avenir"/>
              </a:rPr>
              <a:t>7 x 6 x 1 inches</a:t>
            </a:r>
            <a:endParaRPr sz="900">
              <a:solidFill>
                <a:srgbClr val="434343"/>
              </a:solidFill>
              <a:latin typeface="Avenir"/>
              <a:ea typeface="Avenir"/>
              <a:cs typeface="Avenir"/>
              <a:sym typeface="Avenir"/>
            </a:endParaRPr>
          </a:p>
          <a:p>
            <a:pPr indent="0" lvl="0" marL="0" rtl="0" algn="l">
              <a:spcBef>
                <a:spcPts val="0"/>
              </a:spcBef>
              <a:spcAft>
                <a:spcPts val="0"/>
              </a:spcAft>
              <a:buNone/>
            </a:pPr>
            <a:r>
              <a:t/>
            </a:r>
            <a:endParaRPr sz="900">
              <a:latin typeface="Avenir"/>
              <a:ea typeface="Avenir"/>
              <a:cs typeface="Avenir"/>
              <a:sym typeface="Avenir"/>
            </a:endParaRPr>
          </a:p>
          <a:p>
            <a:pPr indent="0" lvl="0" marL="0" rtl="0" algn="l">
              <a:spcBef>
                <a:spcPts val="0"/>
              </a:spcBef>
              <a:spcAft>
                <a:spcPts val="0"/>
              </a:spcAft>
              <a:buNone/>
            </a:pPr>
            <a:r>
              <a:t/>
            </a:r>
            <a:endParaRPr sz="900">
              <a:latin typeface="Avenir"/>
              <a:ea typeface="Avenir"/>
              <a:cs typeface="Avenir"/>
              <a:sym typeface="Avenir"/>
            </a:endParaRPr>
          </a:p>
          <a:p>
            <a:pPr indent="0" lvl="0" marL="0" rtl="0" algn="l">
              <a:spcBef>
                <a:spcPts val="0"/>
              </a:spcBef>
              <a:spcAft>
                <a:spcPts val="0"/>
              </a:spcAft>
              <a:buNone/>
            </a:pPr>
            <a:r>
              <a:t/>
            </a:r>
            <a:endParaRPr sz="900">
              <a:latin typeface="Avenir"/>
              <a:ea typeface="Avenir"/>
              <a:cs typeface="Avenir"/>
              <a:sym typeface="Avenir"/>
            </a:endParaRPr>
          </a:p>
        </p:txBody>
      </p:sp>
      <p:sp>
        <p:nvSpPr>
          <p:cNvPr id="65" name="Google Shape;65;p14"/>
          <p:cNvSpPr txBox="1"/>
          <p:nvPr/>
        </p:nvSpPr>
        <p:spPr>
          <a:xfrm>
            <a:off x="285875" y="3142400"/>
            <a:ext cx="4338900" cy="46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Avenir"/>
                <a:ea typeface="Avenir"/>
                <a:cs typeface="Avenir"/>
                <a:sym typeface="Avenir"/>
              </a:rPr>
              <a:t>Don’t these pictures look like real food?</a:t>
            </a:r>
            <a:endParaRPr sz="1800">
              <a:latin typeface="Avenir"/>
              <a:ea typeface="Avenir"/>
              <a:cs typeface="Avenir"/>
              <a:sym typeface="Avenir"/>
            </a:endParaRPr>
          </a:p>
        </p:txBody>
      </p:sp>
      <p:sp>
        <p:nvSpPr>
          <p:cNvPr id="66" name="Google Shape;66;p14"/>
          <p:cNvSpPr txBox="1"/>
          <p:nvPr/>
        </p:nvSpPr>
        <p:spPr>
          <a:xfrm>
            <a:off x="466175" y="3456500"/>
            <a:ext cx="3880500" cy="109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1"/>
                </a:solidFill>
                <a:latin typeface="Avenir"/>
                <a:ea typeface="Avenir"/>
                <a:cs typeface="Avenir"/>
                <a:sym typeface="Avenir"/>
              </a:rPr>
              <a:t>All of the works you will be seeing in this virtual tour were created by artists out of clay. China has a long history of clay, and by working in this material artists are pulling from their cultural history. </a:t>
            </a:r>
            <a:endParaRPr sz="1500">
              <a:latin typeface="Avenir"/>
              <a:ea typeface="Avenir"/>
              <a:cs typeface="Avenir"/>
              <a:sym typeface="Aveni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p:nvPr/>
        </p:nvSpPr>
        <p:spPr>
          <a:xfrm>
            <a:off x="5095875" y="12700"/>
            <a:ext cx="4089300" cy="1723800"/>
          </a:xfrm>
          <a:prstGeom prst="rect">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5"/>
          <p:cNvSpPr txBox="1"/>
          <p:nvPr/>
        </p:nvSpPr>
        <p:spPr>
          <a:xfrm>
            <a:off x="6170175" y="2739875"/>
            <a:ext cx="2748900" cy="2111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solidFill>
                  <a:schemeClr val="dk1"/>
                </a:solidFill>
                <a:latin typeface="Avenir"/>
                <a:ea typeface="Avenir"/>
                <a:cs typeface="Avenir"/>
                <a:sym typeface="Avenir"/>
              </a:rPr>
              <a:t>Compare and contrast the two works you see on the left. </a:t>
            </a:r>
            <a:endParaRPr b="1" sz="1200">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t/>
            </a:r>
            <a:endParaRPr b="1" sz="1200">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rPr b="1" lang="en" sz="1200">
                <a:solidFill>
                  <a:schemeClr val="dk1"/>
                </a:solidFill>
                <a:latin typeface="Avenir"/>
                <a:ea typeface="Avenir"/>
                <a:cs typeface="Avenir"/>
                <a:sym typeface="Avenir"/>
              </a:rPr>
              <a:t>Why do you think the colors are so different between the two peaches?</a:t>
            </a:r>
            <a:endParaRPr b="1" sz="1200">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t/>
            </a:r>
            <a:endParaRPr b="1" sz="1200">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rPr b="1" lang="en" sz="1200">
                <a:solidFill>
                  <a:schemeClr val="dk1"/>
                </a:solidFill>
                <a:latin typeface="Avenir"/>
                <a:ea typeface="Avenir"/>
                <a:cs typeface="Avenir"/>
                <a:sym typeface="Avenir"/>
              </a:rPr>
              <a:t>What do you think Lu is trying to convey in this body of work?</a:t>
            </a:r>
            <a:endParaRPr b="1" sz="1200">
              <a:solidFill>
                <a:schemeClr val="dk1"/>
              </a:solidFill>
              <a:latin typeface="Avenir"/>
              <a:ea typeface="Avenir"/>
              <a:cs typeface="Avenir"/>
              <a:sym typeface="Avenir"/>
            </a:endParaRPr>
          </a:p>
        </p:txBody>
      </p:sp>
      <p:sp>
        <p:nvSpPr>
          <p:cNvPr id="73" name="Google Shape;73;p15"/>
          <p:cNvSpPr txBox="1"/>
          <p:nvPr/>
        </p:nvSpPr>
        <p:spPr>
          <a:xfrm>
            <a:off x="0" y="4018525"/>
            <a:ext cx="2830800" cy="90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900">
                <a:solidFill>
                  <a:schemeClr val="dk1"/>
                </a:solidFill>
                <a:latin typeface="Avenir"/>
                <a:ea typeface="Avenir"/>
                <a:cs typeface="Avenir"/>
                <a:sym typeface="Avenir"/>
              </a:rPr>
              <a:t>(Above) Cathy Lu</a:t>
            </a:r>
            <a:r>
              <a:rPr lang="en" sz="900">
                <a:solidFill>
                  <a:schemeClr val="dk1"/>
                </a:solidFill>
                <a:latin typeface="Avenir"/>
                <a:ea typeface="Avenir"/>
                <a:cs typeface="Avenir"/>
                <a:sym typeface="Avenir"/>
              </a:rPr>
              <a:t>,</a:t>
            </a:r>
            <a:r>
              <a:rPr i="1" lang="en" sz="900">
                <a:solidFill>
                  <a:schemeClr val="dk1"/>
                </a:solidFill>
                <a:latin typeface="Avenir"/>
                <a:ea typeface="Avenir"/>
                <a:cs typeface="Avenir"/>
                <a:sym typeface="Avenir"/>
              </a:rPr>
              <a:t> Peach with Heads</a:t>
            </a:r>
            <a:r>
              <a:rPr lang="en" sz="900">
                <a:solidFill>
                  <a:schemeClr val="dk1"/>
                </a:solidFill>
                <a:latin typeface="Avenir"/>
                <a:ea typeface="Avenir"/>
                <a:cs typeface="Avenir"/>
                <a:sym typeface="Avenir"/>
              </a:rPr>
              <a:t>, 2018. Ceramic with underglaze and luster.</a:t>
            </a:r>
            <a:endParaRPr b="1" sz="900">
              <a:latin typeface="Avenir"/>
              <a:ea typeface="Avenir"/>
              <a:cs typeface="Avenir"/>
              <a:sym typeface="Avenir"/>
            </a:endParaRPr>
          </a:p>
          <a:p>
            <a:pPr indent="0" lvl="0" marL="0" rtl="0" algn="l">
              <a:spcBef>
                <a:spcPts val="0"/>
              </a:spcBef>
              <a:spcAft>
                <a:spcPts val="0"/>
              </a:spcAft>
              <a:buNone/>
            </a:pPr>
            <a:r>
              <a:t/>
            </a:r>
            <a:endParaRPr b="1" sz="900">
              <a:latin typeface="Avenir"/>
              <a:ea typeface="Avenir"/>
              <a:cs typeface="Avenir"/>
              <a:sym typeface="Avenir"/>
            </a:endParaRPr>
          </a:p>
          <a:p>
            <a:pPr indent="0" lvl="0" marL="0" rtl="0" algn="l">
              <a:spcBef>
                <a:spcPts val="0"/>
              </a:spcBef>
              <a:spcAft>
                <a:spcPts val="0"/>
              </a:spcAft>
              <a:buNone/>
            </a:pPr>
            <a:r>
              <a:rPr b="1" lang="en" sz="900">
                <a:latin typeface="Avenir"/>
                <a:ea typeface="Avenir"/>
                <a:cs typeface="Avenir"/>
                <a:sym typeface="Avenir"/>
              </a:rPr>
              <a:t>(Right) </a:t>
            </a:r>
            <a:r>
              <a:rPr b="1" lang="en" sz="900">
                <a:latin typeface="Avenir"/>
                <a:ea typeface="Avenir"/>
                <a:cs typeface="Avenir"/>
                <a:sym typeface="Avenir"/>
              </a:rPr>
              <a:t>Cathy Lu</a:t>
            </a:r>
            <a:r>
              <a:rPr lang="en" sz="900">
                <a:latin typeface="Avenir"/>
                <a:ea typeface="Avenir"/>
                <a:cs typeface="Avenir"/>
                <a:sym typeface="Avenir"/>
              </a:rPr>
              <a:t>, </a:t>
            </a:r>
            <a:r>
              <a:rPr i="1" lang="en" sz="900">
                <a:latin typeface="Avenir"/>
                <a:ea typeface="Avenir"/>
                <a:cs typeface="Avenir"/>
                <a:sym typeface="Avenir"/>
              </a:rPr>
              <a:t>Peach with Faces from the Afterlife</a:t>
            </a:r>
            <a:r>
              <a:rPr lang="en" sz="900">
                <a:latin typeface="Avenir"/>
                <a:ea typeface="Avenir"/>
                <a:cs typeface="Avenir"/>
                <a:sym typeface="Avenir"/>
              </a:rPr>
              <a:t>, 2018. Ceramic with underglaze and luster.</a:t>
            </a:r>
            <a:endParaRPr sz="900">
              <a:latin typeface="Avenir"/>
              <a:ea typeface="Avenir"/>
              <a:cs typeface="Avenir"/>
              <a:sym typeface="Avenir"/>
            </a:endParaRPr>
          </a:p>
          <a:p>
            <a:pPr indent="0" lvl="0" marL="0" rtl="0" algn="l">
              <a:spcBef>
                <a:spcPts val="0"/>
              </a:spcBef>
              <a:spcAft>
                <a:spcPts val="0"/>
              </a:spcAft>
              <a:buNone/>
            </a:pPr>
            <a:r>
              <a:t/>
            </a:r>
            <a:endParaRPr sz="900">
              <a:latin typeface="Avenir"/>
              <a:ea typeface="Avenir"/>
              <a:cs typeface="Avenir"/>
              <a:sym typeface="Avenir"/>
            </a:endParaRPr>
          </a:p>
          <a:p>
            <a:pPr indent="0" lvl="0" marL="0" rtl="0" algn="l">
              <a:spcBef>
                <a:spcPts val="0"/>
              </a:spcBef>
              <a:spcAft>
                <a:spcPts val="0"/>
              </a:spcAft>
              <a:buNone/>
            </a:pPr>
            <a:r>
              <a:t/>
            </a:r>
            <a:endParaRPr sz="900">
              <a:latin typeface="Avenir"/>
              <a:ea typeface="Avenir"/>
              <a:cs typeface="Avenir"/>
              <a:sym typeface="Avenir"/>
            </a:endParaRPr>
          </a:p>
          <a:p>
            <a:pPr indent="0" lvl="0" marL="0" rtl="0" algn="l">
              <a:spcBef>
                <a:spcPts val="0"/>
              </a:spcBef>
              <a:spcAft>
                <a:spcPts val="0"/>
              </a:spcAft>
              <a:buNone/>
            </a:pPr>
            <a:r>
              <a:t/>
            </a:r>
            <a:endParaRPr sz="900">
              <a:latin typeface="Avenir"/>
              <a:ea typeface="Avenir"/>
              <a:cs typeface="Avenir"/>
              <a:sym typeface="Avenir"/>
            </a:endParaRPr>
          </a:p>
        </p:txBody>
      </p:sp>
      <p:sp>
        <p:nvSpPr>
          <p:cNvPr id="74" name="Google Shape;74;p15"/>
          <p:cNvSpPr txBox="1"/>
          <p:nvPr/>
        </p:nvSpPr>
        <p:spPr>
          <a:xfrm>
            <a:off x="5495625" y="222850"/>
            <a:ext cx="3423600" cy="1195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rgbClr val="FFFFFF"/>
                </a:solidFill>
                <a:latin typeface="Avenir"/>
                <a:ea typeface="Avenir"/>
                <a:cs typeface="Avenir"/>
                <a:sym typeface="Avenir"/>
              </a:rPr>
              <a:t>Cathy Lu’s </a:t>
            </a:r>
            <a:r>
              <a:rPr lang="en">
                <a:solidFill>
                  <a:srgbClr val="FFFFFF"/>
                </a:solidFill>
                <a:latin typeface="Avenir"/>
                <a:ea typeface="Avenir"/>
                <a:cs typeface="Avenir"/>
                <a:sym typeface="Avenir"/>
              </a:rPr>
              <a:t>work explores the idea that food can be a language of home, and investigates the way food creates a sense of identity and belonging.</a:t>
            </a:r>
            <a:endParaRPr sz="1600">
              <a:solidFill>
                <a:srgbClr val="FFFFFF"/>
              </a:solidFill>
            </a:endParaRPr>
          </a:p>
        </p:txBody>
      </p:sp>
      <p:pic>
        <p:nvPicPr>
          <p:cNvPr id="75" name="Google Shape;75;p15"/>
          <p:cNvPicPr preferRelativeResize="0"/>
          <p:nvPr/>
        </p:nvPicPr>
        <p:blipFill>
          <a:blip r:embed="rId3">
            <a:alphaModFix/>
          </a:blip>
          <a:stretch>
            <a:fillRect/>
          </a:stretch>
        </p:blipFill>
        <p:spPr>
          <a:xfrm>
            <a:off x="0" y="0"/>
            <a:ext cx="2870151" cy="3826852"/>
          </a:xfrm>
          <a:prstGeom prst="rect">
            <a:avLst/>
          </a:prstGeom>
          <a:noFill/>
          <a:ln>
            <a:noFill/>
          </a:ln>
        </p:spPr>
      </p:pic>
      <p:pic>
        <p:nvPicPr>
          <p:cNvPr id="76" name="Google Shape;76;p15"/>
          <p:cNvPicPr preferRelativeResize="0"/>
          <p:nvPr/>
        </p:nvPicPr>
        <p:blipFill rotWithShape="1">
          <a:blip r:embed="rId4">
            <a:alphaModFix/>
          </a:blip>
          <a:srcRect b="0" l="0" r="4616" t="8966"/>
          <a:stretch/>
        </p:blipFill>
        <p:spPr>
          <a:xfrm>
            <a:off x="2870150" y="2169600"/>
            <a:ext cx="2592150" cy="329854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pic>
        <p:nvPicPr>
          <p:cNvPr id="81" name="Google Shape;81;p16"/>
          <p:cNvPicPr preferRelativeResize="0"/>
          <p:nvPr/>
        </p:nvPicPr>
        <p:blipFill rotWithShape="1">
          <a:blip r:embed="rId3">
            <a:alphaModFix/>
          </a:blip>
          <a:srcRect b="10984" l="21022" r="6461" t="12946"/>
          <a:stretch/>
        </p:blipFill>
        <p:spPr>
          <a:xfrm>
            <a:off x="0" y="0"/>
            <a:ext cx="3677272" cy="5143501"/>
          </a:xfrm>
          <a:prstGeom prst="rect">
            <a:avLst/>
          </a:prstGeom>
          <a:noFill/>
          <a:ln>
            <a:noFill/>
          </a:ln>
        </p:spPr>
      </p:pic>
      <p:pic>
        <p:nvPicPr>
          <p:cNvPr id="82" name="Google Shape;82;p16"/>
          <p:cNvPicPr preferRelativeResize="0"/>
          <p:nvPr/>
        </p:nvPicPr>
        <p:blipFill rotWithShape="1">
          <a:blip r:embed="rId4">
            <a:alphaModFix/>
          </a:blip>
          <a:srcRect b="6164" l="0" r="0" t="0"/>
          <a:stretch/>
        </p:blipFill>
        <p:spPr>
          <a:xfrm>
            <a:off x="3677275" y="0"/>
            <a:ext cx="2426273" cy="3035699"/>
          </a:xfrm>
          <a:prstGeom prst="rect">
            <a:avLst/>
          </a:prstGeom>
          <a:noFill/>
          <a:ln>
            <a:noFill/>
          </a:ln>
        </p:spPr>
      </p:pic>
      <p:pic>
        <p:nvPicPr>
          <p:cNvPr id="83" name="Google Shape;83;p16"/>
          <p:cNvPicPr preferRelativeResize="0"/>
          <p:nvPr/>
        </p:nvPicPr>
        <p:blipFill rotWithShape="1">
          <a:blip r:embed="rId5">
            <a:alphaModFix/>
          </a:blip>
          <a:srcRect b="29182" l="4674" r="6634" t="13030"/>
          <a:stretch/>
        </p:blipFill>
        <p:spPr>
          <a:xfrm>
            <a:off x="3677275" y="3035700"/>
            <a:ext cx="2426273" cy="2107802"/>
          </a:xfrm>
          <a:prstGeom prst="rect">
            <a:avLst/>
          </a:prstGeom>
          <a:noFill/>
          <a:ln>
            <a:noFill/>
          </a:ln>
        </p:spPr>
      </p:pic>
      <p:sp>
        <p:nvSpPr>
          <p:cNvPr id="84" name="Google Shape;84;p16"/>
          <p:cNvSpPr/>
          <p:nvPr/>
        </p:nvSpPr>
        <p:spPr>
          <a:xfrm>
            <a:off x="6474600" y="0"/>
            <a:ext cx="2669400" cy="1890300"/>
          </a:xfrm>
          <a:prstGeom prst="rect">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6"/>
          <p:cNvSpPr txBox="1"/>
          <p:nvPr/>
        </p:nvSpPr>
        <p:spPr>
          <a:xfrm>
            <a:off x="6103550" y="4378500"/>
            <a:ext cx="1449000" cy="76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000">
                <a:solidFill>
                  <a:srgbClr val="434343"/>
                </a:solidFill>
                <a:latin typeface="Avenir"/>
                <a:ea typeface="Avenir"/>
                <a:cs typeface="Avenir"/>
                <a:sym typeface="Avenir"/>
              </a:rPr>
              <a:t>Stephanie H. Shih</a:t>
            </a:r>
            <a:endParaRPr b="1" sz="1000">
              <a:solidFill>
                <a:srgbClr val="434343"/>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i="1" lang="en" sz="1000">
                <a:solidFill>
                  <a:srgbClr val="434343"/>
                </a:solidFill>
                <a:latin typeface="Avenir"/>
                <a:ea typeface="Avenir"/>
                <a:cs typeface="Avenir"/>
                <a:sym typeface="Avenir"/>
              </a:rPr>
              <a:t>Pantry, </a:t>
            </a:r>
            <a:r>
              <a:rPr lang="en" sz="1000">
                <a:solidFill>
                  <a:srgbClr val="434343"/>
                </a:solidFill>
                <a:latin typeface="Avenir"/>
                <a:ea typeface="Avenir"/>
                <a:cs typeface="Avenir"/>
                <a:sym typeface="Avenir"/>
              </a:rPr>
              <a:t>2018, Ceramic,</a:t>
            </a:r>
            <a:endParaRPr sz="1000">
              <a:solidFill>
                <a:srgbClr val="434343"/>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sz="1000">
                <a:solidFill>
                  <a:srgbClr val="434343"/>
                </a:solidFill>
                <a:latin typeface="Avenir"/>
                <a:ea typeface="Avenir"/>
                <a:cs typeface="Avenir"/>
                <a:sym typeface="Avenir"/>
              </a:rPr>
              <a:t>54 x 22 x 76 inches</a:t>
            </a:r>
            <a:endParaRPr sz="900">
              <a:solidFill>
                <a:srgbClr val="434343"/>
              </a:solidFill>
              <a:latin typeface="Avenir"/>
              <a:ea typeface="Avenir"/>
              <a:cs typeface="Avenir"/>
              <a:sym typeface="Avenir"/>
            </a:endParaRPr>
          </a:p>
          <a:p>
            <a:pPr indent="0" lvl="0" marL="0" rtl="0" algn="l">
              <a:spcBef>
                <a:spcPts val="0"/>
              </a:spcBef>
              <a:spcAft>
                <a:spcPts val="0"/>
              </a:spcAft>
              <a:buNone/>
            </a:pPr>
            <a:r>
              <a:t/>
            </a:r>
            <a:endParaRPr sz="900">
              <a:latin typeface="Avenir"/>
              <a:ea typeface="Avenir"/>
              <a:cs typeface="Avenir"/>
              <a:sym typeface="Avenir"/>
            </a:endParaRPr>
          </a:p>
          <a:p>
            <a:pPr indent="0" lvl="0" marL="0" rtl="0" algn="l">
              <a:spcBef>
                <a:spcPts val="0"/>
              </a:spcBef>
              <a:spcAft>
                <a:spcPts val="0"/>
              </a:spcAft>
              <a:buNone/>
            </a:pPr>
            <a:r>
              <a:t/>
            </a:r>
            <a:endParaRPr sz="900">
              <a:latin typeface="Avenir"/>
              <a:ea typeface="Avenir"/>
              <a:cs typeface="Avenir"/>
              <a:sym typeface="Avenir"/>
            </a:endParaRPr>
          </a:p>
          <a:p>
            <a:pPr indent="0" lvl="0" marL="0" rtl="0" algn="l">
              <a:spcBef>
                <a:spcPts val="0"/>
              </a:spcBef>
              <a:spcAft>
                <a:spcPts val="0"/>
              </a:spcAft>
              <a:buNone/>
            </a:pPr>
            <a:r>
              <a:t/>
            </a:r>
            <a:endParaRPr sz="900">
              <a:latin typeface="Avenir"/>
              <a:ea typeface="Avenir"/>
              <a:cs typeface="Avenir"/>
              <a:sym typeface="Avenir"/>
            </a:endParaRPr>
          </a:p>
        </p:txBody>
      </p:sp>
      <p:sp>
        <p:nvSpPr>
          <p:cNvPr id="86" name="Google Shape;86;p16"/>
          <p:cNvSpPr txBox="1"/>
          <p:nvPr/>
        </p:nvSpPr>
        <p:spPr>
          <a:xfrm>
            <a:off x="6639300" y="156125"/>
            <a:ext cx="2504700" cy="1340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100">
                <a:solidFill>
                  <a:srgbClr val="FFFFFF"/>
                </a:solidFill>
                <a:latin typeface="Avenir"/>
                <a:ea typeface="Avenir"/>
                <a:cs typeface="Avenir"/>
                <a:sym typeface="Avenir"/>
              </a:rPr>
              <a:t>“Food carries meaning for everyone but especially people who have only known life in the diaspora, whose identities are tied to a figurative homeland that exists only in the memories and experiences that this set of people have had.“</a:t>
            </a:r>
            <a:endParaRPr sz="1100">
              <a:solidFill>
                <a:srgbClr val="FFFFFF"/>
              </a:solidFill>
              <a:latin typeface="Avenir"/>
              <a:ea typeface="Avenir"/>
              <a:cs typeface="Avenir"/>
              <a:sym typeface="Avenir"/>
            </a:endParaRPr>
          </a:p>
          <a:p>
            <a:pPr indent="-298450" lvl="0" marL="457200" rtl="0" algn="r">
              <a:lnSpc>
                <a:spcPct val="115000"/>
              </a:lnSpc>
              <a:spcBef>
                <a:spcPts val="0"/>
              </a:spcBef>
              <a:spcAft>
                <a:spcPts val="0"/>
              </a:spcAft>
              <a:buClr>
                <a:srgbClr val="FFFFFF"/>
              </a:buClr>
              <a:buSzPts val="1100"/>
              <a:buFont typeface="Avenir"/>
              <a:buChar char="-"/>
            </a:pPr>
            <a:r>
              <a:rPr lang="en" sz="1100">
                <a:solidFill>
                  <a:srgbClr val="FFFFFF"/>
                </a:solidFill>
                <a:latin typeface="Avenir"/>
                <a:ea typeface="Avenir"/>
                <a:cs typeface="Avenir"/>
                <a:sym typeface="Avenir"/>
              </a:rPr>
              <a:t>Stephanie H. Shih</a:t>
            </a:r>
            <a:endParaRPr sz="1100">
              <a:solidFill>
                <a:srgbClr val="FFFFFF"/>
              </a:solidFill>
              <a:latin typeface="Avenir"/>
              <a:ea typeface="Avenir"/>
              <a:cs typeface="Avenir"/>
              <a:sym typeface="Avenir"/>
            </a:endParaRPr>
          </a:p>
        </p:txBody>
      </p:sp>
      <p:sp>
        <p:nvSpPr>
          <p:cNvPr id="87" name="Google Shape;87;p16"/>
          <p:cNvSpPr txBox="1"/>
          <p:nvPr/>
        </p:nvSpPr>
        <p:spPr>
          <a:xfrm>
            <a:off x="6304550" y="2078700"/>
            <a:ext cx="2748900" cy="2111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solidFill>
                  <a:schemeClr val="dk1"/>
                </a:solidFill>
                <a:latin typeface="Avenir"/>
                <a:ea typeface="Avenir"/>
                <a:cs typeface="Avenir"/>
                <a:sym typeface="Avenir"/>
              </a:rPr>
              <a:t>Diaspora means: the scattering of any people from their original homeland.</a:t>
            </a:r>
            <a:endParaRPr b="1" sz="1200">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t/>
            </a:r>
            <a:endParaRPr b="1" sz="1200">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rPr b="1" lang="en" sz="1200">
                <a:solidFill>
                  <a:schemeClr val="dk1"/>
                </a:solidFill>
                <a:latin typeface="Avenir"/>
                <a:ea typeface="Avenir"/>
                <a:cs typeface="Avenir"/>
                <a:sym typeface="Avenir"/>
              </a:rPr>
              <a:t>Why is it important that this work is in a pantry instead of on a </a:t>
            </a:r>
            <a:r>
              <a:rPr b="1" lang="en" sz="1200">
                <a:solidFill>
                  <a:schemeClr val="dk1"/>
                </a:solidFill>
                <a:latin typeface="Avenir"/>
                <a:ea typeface="Avenir"/>
                <a:cs typeface="Avenir"/>
                <a:sym typeface="Avenir"/>
              </a:rPr>
              <a:t>pedestal</a:t>
            </a:r>
            <a:r>
              <a:rPr b="1" lang="en" sz="1200">
                <a:solidFill>
                  <a:schemeClr val="dk1"/>
                </a:solidFill>
                <a:latin typeface="Avenir"/>
                <a:ea typeface="Avenir"/>
                <a:cs typeface="Avenir"/>
                <a:sym typeface="Avenir"/>
              </a:rPr>
              <a:t>? </a:t>
            </a:r>
            <a:endParaRPr b="1" sz="1200">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t/>
            </a:r>
            <a:endParaRPr b="1" sz="1200">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rPr b="1" lang="en" sz="1200">
                <a:solidFill>
                  <a:schemeClr val="dk1"/>
                </a:solidFill>
                <a:latin typeface="Avenir"/>
                <a:ea typeface="Avenir"/>
                <a:cs typeface="Avenir"/>
                <a:sym typeface="Avenir"/>
              </a:rPr>
              <a:t>Why do you think Shih chose to make the foods she made?</a:t>
            </a:r>
            <a:endParaRPr b="1" sz="1200">
              <a:solidFill>
                <a:schemeClr val="dk1"/>
              </a:solidFill>
              <a:latin typeface="Avenir"/>
              <a:ea typeface="Avenir"/>
              <a:cs typeface="Avenir"/>
              <a:sym typeface="Aveni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id="92" name="Google Shape;92;p17"/>
          <p:cNvPicPr preferRelativeResize="0"/>
          <p:nvPr/>
        </p:nvPicPr>
        <p:blipFill rotWithShape="1">
          <a:blip r:embed="rId3">
            <a:alphaModFix/>
          </a:blip>
          <a:srcRect b="17810" l="0" r="0" t="0"/>
          <a:stretch/>
        </p:blipFill>
        <p:spPr>
          <a:xfrm>
            <a:off x="0" y="2647950"/>
            <a:ext cx="4156877" cy="2558748"/>
          </a:xfrm>
          <a:prstGeom prst="rect">
            <a:avLst/>
          </a:prstGeom>
          <a:noFill/>
          <a:ln>
            <a:noFill/>
          </a:ln>
        </p:spPr>
      </p:pic>
      <p:pic>
        <p:nvPicPr>
          <p:cNvPr id="93" name="Google Shape;93;p17"/>
          <p:cNvPicPr preferRelativeResize="0"/>
          <p:nvPr/>
        </p:nvPicPr>
        <p:blipFill rotWithShape="1">
          <a:blip r:embed="rId4">
            <a:alphaModFix/>
          </a:blip>
          <a:srcRect b="9725" l="7816" r="9030" t="35546"/>
          <a:stretch/>
        </p:blipFill>
        <p:spPr>
          <a:xfrm>
            <a:off x="-16938" y="-503825"/>
            <a:ext cx="9330274" cy="3188725"/>
          </a:xfrm>
          <a:prstGeom prst="rect">
            <a:avLst/>
          </a:prstGeom>
          <a:noFill/>
          <a:ln>
            <a:noFill/>
          </a:ln>
        </p:spPr>
      </p:pic>
      <p:sp>
        <p:nvSpPr>
          <p:cNvPr id="94" name="Google Shape;94;p17"/>
          <p:cNvSpPr txBox="1"/>
          <p:nvPr/>
        </p:nvSpPr>
        <p:spPr>
          <a:xfrm>
            <a:off x="4156875" y="4378500"/>
            <a:ext cx="1449000" cy="76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000">
                <a:solidFill>
                  <a:srgbClr val="434343"/>
                </a:solidFill>
                <a:latin typeface="Avenir"/>
                <a:ea typeface="Avenir"/>
                <a:cs typeface="Avenir"/>
                <a:sym typeface="Avenir"/>
              </a:rPr>
              <a:t>Stephanie H. Shih, </a:t>
            </a:r>
            <a:r>
              <a:rPr b="1" i="1" lang="en" sz="1000">
                <a:solidFill>
                  <a:srgbClr val="434343"/>
                </a:solidFill>
                <a:latin typeface="Avenir"/>
                <a:ea typeface="Avenir"/>
                <a:cs typeface="Avenir"/>
                <a:sym typeface="Avenir"/>
              </a:rPr>
              <a:t>Golden Child,</a:t>
            </a:r>
            <a:r>
              <a:rPr b="1" lang="en" sz="1000">
                <a:solidFill>
                  <a:srgbClr val="434343"/>
                </a:solidFill>
                <a:latin typeface="Avenir"/>
                <a:ea typeface="Avenir"/>
                <a:cs typeface="Avenir"/>
                <a:sym typeface="Avenir"/>
              </a:rPr>
              <a:t> 2020. Porcelain, glaze, and luster.</a:t>
            </a:r>
            <a:endParaRPr b="1" sz="1000">
              <a:solidFill>
                <a:srgbClr val="434343"/>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b="1" sz="1000">
              <a:solidFill>
                <a:srgbClr val="434343"/>
              </a:solidFill>
              <a:latin typeface="Avenir"/>
              <a:ea typeface="Avenir"/>
              <a:cs typeface="Avenir"/>
              <a:sym typeface="Avenir"/>
            </a:endParaRPr>
          </a:p>
          <a:p>
            <a:pPr indent="0" lvl="0" marL="0" rtl="0" algn="l">
              <a:spcBef>
                <a:spcPts val="0"/>
              </a:spcBef>
              <a:spcAft>
                <a:spcPts val="0"/>
              </a:spcAft>
              <a:buNone/>
            </a:pPr>
            <a:r>
              <a:t/>
            </a:r>
            <a:endParaRPr sz="900">
              <a:latin typeface="Avenir"/>
              <a:ea typeface="Avenir"/>
              <a:cs typeface="Avenir"/>
              <a:sym typeface="Avenir"/>
            </a:endParaRPr>
          </a:p>
          <a:p>
            <a:pPr indent="0" lvl="0" marL="0" rtl="0" algn="l">
              <a:spcBef>
                <a:spcPts val="0"/>
              </a:spcBef>
              <a:spcAft>
                <a:spcPts val="0"/>
              </a:spcAft>
              <a:buNone/>
            </a:pPr>
            <a:r>
              <a:t/>
            </a:r>
            <a:endParaRPr sz="900">
              <a:latin typeface="Avenir"/>
              <a:ea typeface="Avenir"/>
              <a:cs typeface="Avenir"/>
              <a:sym typeface="Avenir"/>
            </a:endParaRPr>
          </a:p>
          <a:p>
            <a:pPr indent="0" lvl="0" marL="0" rtl="0" algn="l">
              <a:spcBef>
                <a:spcPts val="0"/>
              </a:spcBef>
              <a:spcAft>
                <a:spcPts val="0"/>
              </a:spcAft>
              <a:buNone/>
            </a:pPr>
            <a:r>
              <a:t/>
            </a:r>
            <a:endParaRPr sz="900">
              <a:latin typeface="Avenir"/>
              <a:ea typeface="Avenir"/>
              <a:cs typeface="Avenir"/>
              <a:sym typeface="Avenir"/>
            </a:endParaRPr>
          </a:p>
        </p:txBody>
      </p:sp>
      <p:sp>
        <p:nvSpPr>
          <p:cNvPr id="95" name="Google Shape;95;p17"/>
          <p:cNvSpPr txBox="1"/>
          <p:nvPr/>
        </p:nvSpPr>
        <p:spPr>
          <a:xfrm>
            <a:off x="6206050" y="2871625"/>
            <a:ext cx="2748900" cy="2111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solidFill>
                  <a:schemeClr val="dk1"/>
                </a:solidFill>
                <a:latin typeface="Avenir"/>
                <a:ea typeface="Avenir"/>
                <a:cs typeface="Avenir"/>
                <a:sym typeface="Avenir"/>
              </a:rPr>
              <a:t>What do you think of when you think of gold?</a:t>
            </a:r>
            <a:endParaRPr b="1" sz="1200">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t/>
            </a:r>
            <a:endParaRPr b="1" sz="1200">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rPr b="1" lang="en" sz="1200">
                <a:solidFill>
                  <a:schemeClr val="dk1"/>
                </a:solidFill>
                <a:latin typeface="Avenir"/>
                <a:ea typeface="Avenir"/>
                <a:cs typeface="Avenir"/>
                <a:sym typeface="Avenir"/>
              </a:rPr>
              <a:t>What does it mean to be the golden child?</a:t>
            </a:r>
            <a:endParaRPr b="1" sz="1200">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t/>
            </a:r>
            <a:endParaRPr b="1" sz="1200">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Avenir"/>
                <a:ea typeface="Avenir"/>
                <a:cs typeface="Avenir"/>
                <a:sym typeface="Avenir"/>
              </a:rPr>
              <a:t>Why do you think Shih titled this work, “Golden Child”?</a:t>
            </a:r>
            <a:endParaRPr b="1" sz="1200">
              <a:solidFill>
                <a:schemeClr val="dk1"/>
              </a:solidFill>
              <a:latin typeface="Avenir"/>
              <a:ea typeface="Avenir"/>
              <a:cs typeface="Avenir"/>
              <a:sym typeface="Aveni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8"/>
          <p:cNvSpPr/>
          <p:nvPr/>
        </p:nvSpPr>
        <p:spPr>
          <a:xfrm>
            <a:off x="0" y="2810000"/>
            <a:ext cx="4095600" cy="2333400"/>
          </a:xfrm>
          <a:prstGeom prst="rect">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Thank you for joining us for a reading of &quot;Auntie Yang's Great Soybean Picnic&quot; with Ashley Rowley, AMOCA's Education Manager.&#10;&#10;This reading is part of AMOCA's virtual Family Day series, and is inspired by the exhibition &quot;Making in Between: Contemporary Chinese American Ceramics,&quot; on view (virtually) at AMOCA March 14, 2020 – February 21, 2021.&#10;&#10;For more information about Family Day, including family discussion questions, air dry clay recipes, hands-on activities, and more, visit the AMOCA website: https://www.amoca.org/events/family-day-july-2020/&#10;&#10;To learn more about &quot;Making in Between: Contemporary Chinese American Ceramics,&quot; including a virtual exhibition galleries, video walkthrough, and high resolution images, visit: https://www.amoca.org/members/exhibitions/mib-contemporary-chinese-american-ceramics/&#10;&#10;Generous contributions from longtime supporters the Ruth and Joseph C. Reed Foundation for the Arts make AMOCA's Education programs possible. Join us as a patron and help us bring together families with art - we would be thrilled to have your support at any level!&#10;&#10;Donate: https://ww.amoca.org/give&#10;&#10;Questions? Contact us by email at info@amoca.org." id="101" name="Google Shape;101;p18" title="Auntie Yang's Great Soybean Picnic - Virtual Family Day">
            <a:hlinkClick r:id="rId3"/>
          </p:cNvPr>
          <p:cNvPicPr preferRelativeResize="0"/>
          <p:nvPr/>
        </p:nvPicPr>
        <p:blipFill>
          <a:blip r:embed="rId4">
            <a:alphaModFix/>
          </a:blip>
          <a:stretch>
            <a:fillRect/>
          </a:stretch>
        </p:blipFill>
        <p:spPr>
          <a:xfrm>
            <a:off x="3735750" y="3"/>
            <a:ext cx="5408250" cy="4056150"/>
          </a:xfrm>
          <a:prstGeom prst="rect">
            <a:avLst/>
          </a:prstGeom>
          <a:noFill/>
          <a:ln>
            <a:noFill/>
          </a:ln>
        </p:spPr>
      </p:pic>
      <p:sp>
        <p:nvSpPr>
          <p:cNvPr id="102" name="Google Shape;102;p18"/>
          <p:cNvSpPr txBox="1"/>
          <p:nvPr/>
        </p:nvSpPr>
        <p:spPr>
          <a:xfrm>
            <a:off x="274025" y="3055750"/>
            <a:ext cx="3118800" cy="2029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500">
                <a:solidFill>
                  <a:srgbClr val="FFFFFF"/>
                </a:solidFill>
                <a:latin typeface="Avenir"/>
                <a:ea typeface="Avenir"/>
                <a:cs typeface="Avenir"/>
                <a:sym typeface="Avenir"/>
              </a:rPr>
              <a:t>Take a moment to watch this reading of “</a:t>
            </a:r>
            <a:r>
              <a:rPr b="1" lang="en" sz="1500">
                <a:solidFill>
                  <a:srgbClr val="FFFFFF"/>
                </a:solidFill>
                <a:latin typeface="Avenir"/>
                <a:ea typeface="Avenir"/>
                <a:cs typeface="Avenir"/>
                <a:sym typeface="Avenir"/>
              </a:rPr>
              <a:t>Auntie</a:t>
            </a:r>
            <a:r>
              <a:rPr b="1" lang="en" sz="1500">
                <a:solidFill>
                  <a:srgbClr val="FFFFFF"/>
                </a:solidFill>
                <a:latin typeface="Avenir"/>
                <a:ea typeface="Avenir"/>
                <a:cs typeface="Avenir"/>
                <a:sym typeface="Avenir"/>
              </a:rPr>
              <a:t> Yang’s Great Soybean Picnic,” (written by Ginnie Lo and Illustrated by Beth Lo) , and answer the discussion questions on the next page.</a:t>
            </a:r>
            <a:r>
              <a:rPr b="1" lang="en" sz="1600">
                <a:solidFill>
                  <a:srgbClr val="FFFFFF"/>
                </a:solidFill>
                <a:latin typeface="Avenir"/>
                <a:ea typeface="Avenir"/>
                <a:cs typeface="Avenir"/>
                <a:sym typeface="Avenir"/>
              </a:rPr>
              <a:t>  </a:t>
            </a:r>
            <a:endParaRPr b="1" i="1" sz="1600">
              <a:solidFill>
                <a:srgbClr val="FFFFFF"/>
              </a:solidFill>
              <a:latin typeface="Avenir"/>
              <a:ea typeface="Avenir"/>
              <a:cs typeface="Avenir"/>
              <a:sym typeface="Aveni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9"/>
          <p:cNvSpPr/>
          <p:nvPr/>
        </p:nvSpPr>
        <p:spPr>
          <a:xfrm>
            <a:off x="0" y="0"/>
            <a:ext cx="2188800" cy="5143500"/>
          </a:xfrm>
          <a:prstGeom prst="rect">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9"/>
          <p:cNvSpPr txBox="1"/>
          <p:nvPr/>
        </p:nvSpPr>
        <p:spPr>
          <a:xfrm>
            <a:off x="0" y="0"/>
            <a:ext cx="2067000" cy="60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Avenir"/>
                <a:ea typeface="Avenir"/>
                <a:cs typeface="Avenir"/>
                <a:sym typeface="Avenir"/>
              </a:rPr>
              <a:t>Discussion Questions</a:t>
            </a:r>
            <a:endParaRPr b="1">
              <a:solidFill>
                <a:srgbClr val="FFFFFF"/>
              </a:solidFill>
              <a:latin typeface="Avenir"/>
              <a:ea typeface="Avenir"/>
              <a:cs typeface="Avenir"/>
              <a:sym typeface="Avenir"/>
            </a:endParaRPr>
          </a:p>
        </p:txBody>
      </p:sp>
      <p:sp>
        <p:nvSpPr>
          <p:cNvPr id="109" name="Google Shape;109;p19"/>
          <p:cNvSpPr txBox="1"/>
          <p:nvPr/>
        </p:nvSpPr>
        <p:spPr>
          <a:xfrm>
            <a:off x="1750725" y="753275"/>
            <a:ext cx="7286400" cy="60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Avenir"/>
                <a:ea typeface="Avenir"/>
                <a:cs typeface="Avenir"/>
                <a:sym typeface="Avenir"/>
              </a:rPr>
              <a:t>1.     </a:t>
            </a:r>
            <a:r>
              <a:rPr b="1" lang="en">
                <a:solidFill>
                  <a:srgbClr val="434343"/>
                </a:solidFill>
                <a:latin typeface="Avenir"/>
                <a:ea typeface="Avenir"/>
                <a:cs typeface="Avenir"/>
                <a:sym typeface="Avenir"/>
              </a:rPr>
              <a:t> </a:t>
            </a:r>
            <a:r>
              <a:rPr b="1" lang="en">
                <a:solidFill>
                  <a:srgbClr val="434343"/>
                </a:solidFill>
                <a:latin typeface="Avenir"/>
                <a:ea typeface="Avenir"/>
                <a:cs typeface="Avenir"/>
                <a:sym typeface="Avenir"/>
              </a:rPr>
              <a:t>Why was discovering </a:t>
            </a:r>
            <a:r>
              <a:rPr b="1" lang="en">
                <a:solidFill>
                  <a:srgbClr val="434343"/>
                </a:solidFill>
                <a:latin typeface="Avenir"/>
                <a:ea typeface="Avenir"/>
                <a:cs typeface="Avenir"/>
                <a:sym typeface="Avenir"/>
              </a:rPr>
              <a:t>soybeans</a:t>
            </a:r>
            <a:r>
              <a:rPr b="1" lang="en">
                <a:solidFill>
                  <a:srgbClr val="434343"/>
                </a:solidFill>
                <a:latin typeface="Avenir"/>
                <a:ea typeface="Avenir"/>
                <a:cs typeface="Avenir"/>
                <a:sym typeface="Avenir"/>
              </a:rPr>
              <a:t> in Illinois so important to Auntie Yang?</a:t>
            </a:r>
            <a:endParaRPr b="1">
              <a:solidFill>
                <a:srgbClr val="434343"/>
              </a:solidFill>
              <a:latin typeface="Avenir"/>
              <a:ea typeface="Avenir"/>
              <a:cs typeface="Avenir"/>
              <a:sym typeface="Avenir"/>
            </a:endParaRPr>
          </a:p>
        </p:txBody>
      </p:sp>
      <p:sp>
        <p:nvSpPr>
          <p:cNvPr id="110" name="Google Shape;110;p19"/>
          <p:cNvSpPr txBox="1"/>
          <p:nvPr/>
        </p:nvSpPr>
        <p:spPr>
          <a:xfrm>
            <a:off x="1750725" y="1634856"/>
            <a:ext cx="7286400" cy="60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Avenir"/>
                <a:ea typeface="Avenir"/>
                <a:cs typeface="Avenir"/>
                <a:sym typeface="Avenir"/>
              </a:rPr>
              <a:t>2.     </a:t>
            </a:r>
            <a:r>
              <a:rPr b="1" lang="en">
                <a:solidFill>
                  <a:srgbClr val="434343"/>
                </a:solidFill>
                <a:latin typeface="Avenir"/>
                <a:ea typeface="Avenir"/>
                <a:cs typeface="Avenir"/>
                <a:sym typeface="Avenir"/>
              </a:rPr>
              <a:t> Why do you think so many families wanted to take part in Auntie Yang’s Annual </a:t>
            </a:r>
            <a:endParaRPr b="1">
              <a:solidFill>
                <a:srgbClr val="434343"/>
              </a:solidFill>
              <a:latin typeface="Avenir"/>
              <a:ea typeface="Avenir"/>
              <a:cs typeface="Avenir"/>
              <a:sym typeface="Avenir"/>
            </a:endParaRPr>
          </a:p>
          <a:p>
            <a:pPr indent="0" lvl="0" marL="0" rtl="0" algn="l">
              <a:spcBef>
                <a:spcPts val="0"/>
              </a:spcBef>
              <a:spcAft>
                <a:spcPts val="0"/>
              </a:spcAft>
              <a:buNone/>
            </a:pPr>
            <a:r>
              <a:rPr b="1" lang="en">
                <a:solidFill>
                  <a:srgbClr val="434343"/>
                </a:solidFill>
                <a:latin typeface="Avenir"/>
                <a:ea typeface="Avenir"/>
                <a:cs typeface="Avenir"/>
                <a:sym typeface="Avenir"/>
              </a:rPr>
              <a:t>         soybean picnic?</a:t>
            </a:r>
            <a:endParaRPr b="1">
              <a:solidFill>
                <a:srgbClr val="434343"/>
              </a:solidFill>
              <a:latin typeface="Avenir"/>
              <a:ea typeface="Avenir"/>
              <a:cs typeface="Avenir"/>
              <a:sym typeface="Avenir"/>
            </a:endParaRPr>
          </a:p>
        </p:txBody>
      </p:sp>
      <p:sp>
        <p:nvSpPr>
          <p:cNvPr id="111" name="Google Shape;111;p19"/>
          <p:cNvSpPr txBox="1"/>
          <p:nvPr/>
        </p:nvSpPr>
        <p:spPr>
          <a:xfrm>
            <a:off x="1750725" y="4279600"/>
            <a:ext cx="7286400" cy="60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Avenir"/>
                <a:ea typeface="Avenir"/>
                <a:cs typeface="Avenir"/>
                <a:sym typeface="Avenir"/>
              </a:rPr>
              <a:t>5</a:t>
            </a:r>
            <a:r>
              <a:rPr b="1" lang="en">
                <a:solidFill>
                  <a:srgbClr val="FFFFFF"/>
                </a:solidFill>
                <a:latin typeface="Avenir"/>
                <a:ea typeface="Avenir"/>
                <a:cs typeface="Avenir"/>
                <a:sym typeface="Avenir"/>
              </a:rPr>
              <a:t>.    </a:t>
            </a:r>
            <a:r>
              <a:rPr b="1" lang="en">
                <a:solidFill>
                  <a:srgbClr val="434343"/>
                </a:solidFill>
                <a:latin typeface="Avenir"/>
                <a:ea typeface="Avenir"/>
                <a:cs typeface="Avenir"/>
                <a:sym typeface="Avenir"/>
              </a:rPr>
              <a:t>  How does Auntie Yang’s Great Soybean Picnic relate to the art we looked at earlier</a:t>
            </a:r>
            <a:endParaRPr b="1">
              <a:solidFill>
                <a:srgbClr val="434343"/>
              </a:solidFill>
              <a:latin typeface="Avenir"/>
              <a:ea typeface="Avenir"/>
              <a:cs typeface="Avenir"/>
              <a:sym typeface="Avenir"/>
            </a:endParaRPr>
          </a:p>
          <a:p>
            <a:pPr indent="0" lvl="0" marL="0" rtl="0" algn="l">
              <a:spcBef>
                <a:spcPts val="0"/>
              </a:spcBef>
              <a:spcAft>
                <a:spcPts val="0"/>
              </a:spcAft>
              <a:buNone/>
            </a:pPr>
            <a:r>
              <a:rPr b="1" lang="en">
                <a:solidFill>
                  <a:srgbClr val="434343"/>
                </a:solidFill>
                <a:latin typeface="Avenir"/>
                <a:ea typeface="Avenir"/>
                <a:cs typeface="Avenir"/>
                <a:sym typeface="Avenir"/>
              </a:rPr>
              <a:t>         in this virtual tour?</a:t>
            </a:r>
            <a:endParaRPr b="1">
              <a:solidFill>
                <a:srgbClr val="434343"/>
              </a:solidFill>
              <a:latin typeface="Avenir"/>
              <a:ea typeface="Avenir"/>
              <a:cs typeface="Avenir"/>
              <a:sym typeface="Avenir"/>
            </a:endParaRPr>
          </a:p>
        </p:txBody>
      </p:sp>
      <p:sp>
        <p:nvSpPr>
          <p:cNvPr id="112" name="Google Shape;112;p19"/>
          <p:cNvSpPr txBox="1"/>
          <p:nvPr/>
        </p:nvSpPr>
        <p:spPr>
          <a:xfrm>
            <a:off x="1750725" y="2516438"/>
            <a:ext cx="7286400" cy="60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Avenir"/>
                <a:ea typeface="Avenir"/>
                <a:cs typeface="Avenir"/>
                <a:sym typeface="Avenir"/>
              </a:rPr>
              <a:t>3.     </a:t>
            </a:r>
            <a:r>
              <a:rPr b="1" lang="en">
                <a:solidFill>
                  <a:srgbClr val="434343"/>
                </a:solidFill>
                <a:latin typeface="Avenir"/>
                <a:ea typeface="Avenir"/>
                <a:cs typeface="Avenir"/>
                <a:sym typeface="Avenir"/>
              </a:rPr>
              <a:t> What is your favorite food your family makes? Why?</a:t>
            </a:r>
            <a:endParaRPr b="1">
              <a:solidFill>
                <a:srgbClr val="434343"/>
              </a:solidFill>
              <a:latin typeface="Avenir"/>
              <a:ea typeface="Avenir"/>
              <a:cs typeface="Avenir"/>
              <a:sym typeface="Avenir"/>
            </a:endParaRPr>
          </a:p>
        </p:txBody>
      </p:sp>
      <p:sp>
        <p:nvSpPr>
          <p:cNvPr id="113" name="Google Shape;113;p19"/>
          <p:cNvSpPr txBox="1"/>
          <p:nvPr/>
        </p:nvSpPr>
        <p:spPr>
          <a:xfrm>
            <a:off x="1750725" y="3398019"/>
            <a:ext cx="7286400" cy="60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Avenir"/>
                <a:ea typeface="Avenir"/>
                <a:cs typeface="Avenir"/>
                <a:sym typeface="Avenir"/>
              </a:rPr>
              <a:t>4.     </a:t>
            </a:r>
            <a:r>
              <a:rPr b="1" lang="en">
                <a:solidFill>
                  <a:srgbClr val="434343"/>
                </a:solidFill>
                <a:latin typeface="Avenir"/>
                <a:ea typeface="Avenir"/>
                <a:cs typeface="Avenir"/>
                <a:sym typeface="Avenir"/>
              </a:rPr>
              <a:t> Does your family have any traditions that include food? How did those traditions</a:t>
            </a:r>
            <a:endParaRPr b="1">
              <a:solidFill>
                <a:srgbClr val="434343"/>
              </a:solidFill>
              <a:latin typeface="Avenir"/>
              <a:ea typeface="Avenir"/>
              <a:cs typeface="Avenir"/>
              <a:sym typeface="Avenir"/>
            </a:endParaRPr>
          </a:p>
          <a:p>
            <a:pPr indent="0" lvl="0" marL="0" rtl="0" algn="l">
              <a:spcBef>
                <a:spcPts val="0"/>
              </a:spcBef>
              <a:spcAft>
                <a:spcPts val="0"/>
              </a:spcAft>
              <a:buNone/>
            </a:pPr>
            <a:r>
              <a:rPr b="1" lang="en">
                <a:solidFill>
                  <a:srgbClr val="434343"/>
                </a:solidFill>
                <a:latin typeface="Avenir"/>
                <a:ea typeface="Avenir"/>
                <a:cs typeface="Avenir"/>
                <a:sym typeface="Avenir"/>
              </a:rPr>
              <a:t>         get started?</a:t>
            </a:r>
            <a:endParaRPr b="1">
              <a:solidFill>
                <a:srgbClr val="434343"/>
              </a:solidFill>
              <a:latin typeface="Avenir"/>
              <a:ea typeface="Avenir"/>
              <a:cs typeface="Avenir"/>
              <a:sym typeface="Aveni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0"/>
          <p:cNvSpPr txBox="1"/>
          <p:nvPr/>
        </p:nvSpPr>
        <p:spPr>
          <a:xfrm>
            <a:off x="5515500" y="0"/>
            <a:ext cx="3628500" cy="5499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2000">
                <a:solidFill>
                  <a:srgbClr val="434343"/>
                </a:solidFill>
                <a:latin typeface="Avenir"/>
                <a:ea typeface="Avenir"/>
                <a:cs typeface="Avenir"/>
                <a:sym typeface="Avenir"/>
              </a:rPr>
              <a:t>Exhibition Acknowledgments</a:t>
            </a:r>
            <a:endParaRPr sz="2000">
              <a:solidFill>
                <a:srgbClr val="434343"/>
              </a:solidFill>
              <a:latin typeface="Avenir"/>
              <a:ea typeface="Avenir"/>
              <a:cs typeface="Avenir"/>
              <a:sym typeface="Avenir"/>
            </a:endParaRPr>
          </a:p>
        </p:txBody>
      </p:sp>
      <p:sp>
        <p:nvSpPr>
          <p:cNvPr id="119" name="Google Shape;119;p20"/>
          <p:cNvSpPr/>
          <p:nvPr/>
        </p:nvSpPr>
        <p:spPr>
          <a:xfrm>
            <a:off x="-61100" y="1417200"/>
            <a:ext cx="6450900" cy="3897300"/>
          </a:xfrm>
          <a:prstGeom prst="rect">
            <a:avLst/>
          </a:prstGeom>
          <a:solidFill>
            <a:srgbClr val="43434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0"/>
          <p:cNvSpPr txBox="1"/>
          <p:nvPr/>
        </p:nvSpPr>
        <p:spPr>
          <a:xfrm>
            <a:off x="109950" y="1649350"/>
            <a:ext cx="5937600" cy="339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Avenir"/>
                <a:ea typeface="Avenir"/>
                <a:cs typeface="Avenir"/>
                <a:sym typeface="Avenir"/>
              </a:rPr>
              <a:t>The following individuals and organizations are acknowledged, with gratitude, for making this exhibition possible.</a:t>
            </a:r>
            <a:endParaRPr>
              <a:solidFill>
                <a:srgbClr val="FFFFFF"/>
              </a:solidFill>
              <a:latin typeface="Avenir"/>
              <a:ea typeface="Avenir"/>
              <a:cs typeface="Avenir"/>
              <a:sym typeface="Avenir"/>
            </a:endParaRPr>
          </a:p>
          <a:p>
            <a:pPr indent="0" lvl="0" marL="0" rtl="0" algn="l">
              <a:spcBef>
                <a:spcPts val="0"/>
              </a:spcBef>
              <a:spcAft>
                <a:spcPts val="0"/>
              </a:spcAft>
              <a:buNone/>
            </a:pPr>
            <a:r>
              <a:t/>
            </a:r>
            <a:endParaRPr>
              <a:solidFill>
                <a:srgbClr val="FFFFFF"/>
              </a:solidFill>
              <a:latin typeface="Avenir"/>
              <a:ea typeface="Avenir"/>
              <a:cs typeface="Avenir"/>
              <a:sym typeface="Avenir"/>
            </a:endParaRPr>
          </a:p>
          <a:p>
            <a:pPr indent="0" lvl="0" marL="0" rtl="0" algn="l">
              <a:spcBef>
                <a:spcPts val="0"/>
              </a:spcBef>
              <a:spcAft>
                <a:spcPts val="0"/>
              </a:spcAft>
              <a:buNone/>
            </a:pPr>
            <a:r>
              <a:rPr lang="en">
                <a:solidFill>
                  <a:srgbClr val="FFFFFF"/>
                </a:solidFill>
                <a:latin typeface="Avenir"/>
                <a:ea typeface="Avenir"/>
                <a:cs typeface="Avenir"/>
                <a:sym typeface="Avenir"/>
              </a:rPr>
              <a:t>Anonymous</a:t>
            </a:r>
            <a:endParaRPr>
              <a:solidFill>
                <a:srgbClr val="FFFFFF"/>
              </a:solidFill>
              <a:latin typeface="Avenir"/>
              <a:ea typeface="Avenir"/>
              <a:cs typeface="Avenir"/>
              <a:sym typeface="Avenir"/>
            </a:endParaRPr>
          </a:p>
          <a:p>
            <a:pPr indent="0" lvl="0" marL="0" rtl="0" algn="l">
              <a:spcBef>
                <a:spcPts val="0"/>
              </a:spcBef>
              <a:spcAft>
                <a:spcPts val="0"/>
              </a:spcAft>
              <a:buNone/>
            </a:pPr>
            <a:r>
              <a:rPr lang="en">
                <a:solidFill>
                  <a:srgbClr val="FFFFFF"/>
                </a:solidFill>
                <a:latin typeface="Avenir"/>
                <a:ea typeface="Avenir"/>
                <a:cs typeface="Avenir"/>
                <a:sym typeface="Avenir"/>
              </a:rPr>
              <a:t>DEW Foundation</a:t>
            </a:r>
            <a:endParaRPr>
              <a:solidFill>
                <a:srgbClr val="FFFFFF"/>
              </a:solidFill>
              <a:latin typeface="Avenir"/>
              <a:ea typeface="Avenir"/>
              <a:cs typeface="Avenir"/>
              <a:sym typeface="Avenir"/>
            </a:endParaRPr>
          </a:p>
          <a:p>
            <a:pPr indent="0" lvl="0" marL="0" rtl="0" algn="l">
              <a:spcBef>
                <a:spcPts val="0"/>
              </a:spcBef>
              <a:spcAft>
                <a:spcPts val="0"/>
              </a:spcAft>
              <a:buNone/>
            </a:pPr>
            <a:r>
              <a:rPr lang="en">
                <a:solidFill>
                  <a:srgbClr val="FFFFFF"/>
                </a:solidFill>
                <a:latin typeface="Avenir"/>
                <a:ea typeface="Avenir"/>
                <a:cs typeface="Avenir"/>
                <a:sym typeface="Avenir"/>
              </a:rPr>
              <a:t>Jason Lau</a:t>
            </a:r>
            <a:endParaRPr>
              <a:solidFill>
                <a:srgbClr val="FFFFFF"/>
              </a:solidFill>
              <a:latin typeface="Avenir"/>
              <a:ea typeface="Avenir"/>
              <a:cs typeface="Avenir"/>
              <a:sym typeface="Avenir"/>
            </a:endParaRPr>
          </a:p>
          <a:p>
            <a:pPr indent="0" lvl="0" marL="0" rtl="0" algn="l">
              <a:spcBef>
                <a:spcPts val="0"/>
              </a:spcBef>
              <a:spcAft>
                <a:spcPts val="0"/>
              </a:spcAft>
              <a:buNone/>
            </a:pPr>
            <a:r>
              <a:rPr lang="en">
                <a:solidFill>
                  <a:srgbClr val="FFFFFF"/>
                </a:solidFill>
                <a:latin typeface="Avenir"/>
                <a:ea typeface="Avenir"/>
                <a:cs typeface="Avenir"/>
                <a:sym typeface="Avenir"/>
              </a:rPr>
              <a:t>Los Angeles County Department of Arts and Culture</a:t>
            </a:r>
            <a:endParaRPr>
              <a:solidFill>
                <a:srgbClr val="FFFFFF"/>
              </a:solidFill>
              <a:latin typeface="Avenir"/>
              <a:ea typeface="Avenir"/>
              <a:cs typeface="Avenir"/>
              <a:sym typeface="Avenir"/>
            </a:endParaRPr>
          </a:p>
          <a:p>
            <a:pPr indent="0" lvl="0" marL="0" rtl="0" algn="l">
              <a:spcBef>
                <a:spcPts val="0"/>
              </a:spcBef>
              <a:spcAft>
                <a:spcPts val="0"/>
              </a:spcAft>
              <a:buNone/>
            </a:pPr>
            <a:r>
              <a:rPr lang="en">
                <a:solidFill>
                  <a:srgbClr val="FFFFFF"/>
                </a:solidFill>
                <a:latin typeface="Avenir"/>
                <a:ea typeface="Avenir"/>
                <a:cs typeface="Avenir"/>
                <a:sym typeface="Avenir"/>
              </a:rPr>
              <a:t>Pasadena Art Alliance</a:t>
            </a:r>
            <a:endParaRPr>
              <a:solidFill>
                <a:srgbClr val="FFFFFF"/>
              </a:solidFill>
              <a:latin typeface="Avenir"/>
              <a:ea typeface="Avenir"/>
              <a:cs typeface="Avenir"/>
              <a:sym typeface="Avenir"/>
            </a:endParaRPr>
          </a:p>
          <a:p>
            <a:pPr indent="0" lvl="0" marL="0" rtl="0" algn="l">
              <a:spcBef>
                <a:spcPts val="0"/>
              </a:spcBef>
              <a:spcAft>
                <a:spcPts val="0"/>
              </a:spcAft>
              <a:buNone/>
            </a:pPr>
            <a:r>
              <a:rPr lang="en">
                <a:solidFill>
                  <a:srgbClr val="FFFFFF"/>
                </a:solidFill>
                <a:latin typeface="Avenir"/>
                <a:ea typeface="Avenir"/>
                <a:cs typeface="Avenir"/>
                <a:sym typeface="Avenir"/>
              </a:rPr>
              <a:t>Ralph M. Parsons Foundation</a:t>
            </a:r>
            <a:endParaRPr>
              <a:solidFill>
                <a:srgbClr val="FFFFFF"/>
              </a:solidFill>
              <a:latin typeface="Avenir"/>
              <a:ea typeface="Avenir"/>
              <a:cs typeface="Avenir"/>
              <a:sym typeface="Avenir"/>
            </a:endParaRPr>
          </a:p>
          <a:p>
            <a:pPr indent="0" lvl="0" marL="0" rtl="0" algn="l">
              <a:spcBef>
                <a:spcPts val="0"/>
              </a:spcBef>
              <a:spcAft>
                <a:spcPts val="0"/>
              </a:spcAft>
              <a:buNone/>
            </a:pPr>
            <a:r>
              <a:rPr lang="en">
                <a:solidFill>
                  <a:srgbClr val="FFFFFF"/>
                </a:solidFill>
                <a:latin typeface="Avenir"/>
                <a:ea typeface="Avenir"/>
                <a:cs typeface="Avenir"/>
                <a:sym typeface="Avenir"/>
              </a:rPr>
              <a:t>Ruth &amp; Joseph C. Reed Foundation for the Arts</a:t>
            </a:r>
            <a:endParaRPr>
              <a:solidFill>
                <a:srgbClr val="FFFFFF"/>
              </a:solidFill>
              <a:latin typeface="Avenir"/>
              <a:ea typeface="Avenir"/>
              <a:cs typeface="Avenir"/>
              <a:sym typeface="Avenir"/>
            </a:endParaRPr>
          </a:p>
          <a:p>
            <a:pPr indent="0" lvl="0" marL="0" rtl="0" algn="l">
              <a:spcBef>
                <a:spcPts val="0"/>
              </a:spcBef>
              <a:spcAft>
                <a:spcPts val="0"/>
              </a:spcAft>
              <a:buNone/>
            </a:pPr>
            <a:r>
              <a:rPr lang="en">
                <a:solidFill>
                  <a:srgbClr val="FFFFFF"/>
                </a:solidFill>
                <a:latin typeface="Avenir"/>
                <a:ea typeface="Avenir"/>
                <a:cs typeface="Avenir"/>
                <a:sym typeface="Avenir"/>
              </a:rPr>
              <a:t>Susan &amp; John Sasaki</a:t>
            </a:r>
            <a:endParaRPr>
              <a:solidFill>
                <a:srgbClr val="FFFFFF"/>
              </a:solidFill>
              <a:latin typeface="Avenir"/>
              <a:ea typeface="Avenir"/>
              <a:cs typeface="Avenir"/>
              <a:sym typeface="Aveni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